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74" r:id="rId4"/>
    <p:sldId id="333" r:id="rId5"/>
    <p:sldId id="336" r:id="rId6"/>
    <p:sldId id="337" r:id="rId7"/>
    <p:sldId id="331" r:id="rId8"/>
    <p:sldId id="335" r:id="rId9"/>
    <p:sldId id="338" r:id="rId10"/>
    <p:sldId id="348" r:id="rId11"/>
    <p:sldId id="347" r:id="rId12"/>
    <p:sldId id="349" r:id="rId13"/>
    <p:sldId id="345" r:id="rId14"/>
    <p:sldId id="346" r:id="rId15"/>
    <p:sldId id="334" r:id="rId16"/>
    <p:sldId id="326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C5C8"/>
    <a:srgbClr val="FF0000"/>
    <a:srgbClr val="FF3300"/>
    <a:srgbClr val="887F6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8" autoAdjust="0"/>
    <p:restoredTop sz="90929"/>
  </p:normalViewPr>
  <p:slideViewPr>
    <p:cSldViewPr>
      <p:cViewPr>
        <p:scale>
          <a:sx n="100" d="100"/>
          <a:sy n="100" d="100"/>
        </p:scale>
        <p:origin x="-534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fld id="{F4E0632E-E7BD-4E05-AF52-0C3B3354D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87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90" y="9430219"/>
            <a:ext cx="2946400" cy="496411"/>
          </a:xfrm>
          <a:prstGeom prst="rect">
            <a:avLst/>
          </a:prstGeom>
          <a:ln/>
        </p:spPr>
        <p:txBody>
          <a:bodyPr lIns="87759" tIns="43880" rIns="87759" bIns="43880"/>
          <a:lstStyle/>
          <a:p>
            <a:fld id="{872EB519-E74D-4591-B03B-C799EC34AB5F}" type="slidenum">
              <a:rPr lang="en-US"/>
              <a:pPr/>
              <a:t>5</a:t>
            </a:fld>
            <a:endParaRPr lang="en-US"/>
          </a:p>
        </p:txBody>
      </p:sp>
      <p:sp>
        <p:nvSpPr>
          <p:cNvPr id="180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9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5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8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70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5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5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CEPT workshop, 5 April 2016</a:t>
            </a:r>
            <a:endParaRPr lang="en-US" sz="8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0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49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61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61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7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Macintosh%20HD:Users:bess:Library:Mail%20Downloads: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3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64" r:id="rId11"/>
    <p:sldLayoutId id="2147483652" r:id="rId12"/>
    <p:sldLayoutId id="2147483661" r:id="rId13"/>
    <p:sldLayoutId id="2147483665" r:id="rId14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5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pt.org/ecc/groups/ecc/c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mg.ae/" TargetMode="External"/><Relationship Id="rId2" Type="http://schemas.openxmlformats.org/officeDocument/2006/relationships/hyperlink" Target="http://www.aptse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.rcc.org.ru/" TargetMode="External"/><Relationship Id="rId5" Type="http://schemas.openxmlformats.org/officeDocument/2006/relationships/hyperlink" Target="http://www.atu-uat.org/" TargetMode="External"/><Relationship Id="rId4" Type="http://schemas.openxmlformats.org/officeDocument/2006/relationships/hyperlink" Target="https://www.citel.oas.org/en/Pages/default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ept.org/ecc/groups/ecc/c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pt.org/ecc/groups/ecc/c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22176" y="2222376"/>
            <a:ext cx="8198296" cy="990600"/>
          </a:xfrm>
        </p:spPr>
        <p:txBody>
          <a:bodyPr/>
          <a:lstStyle/>
          <a:p>
            <a:pPr algn="ctr" eaLnBrk="1" hangingPunct="1"/>
            <a:r>
              <a:rPr lang="en-US" dirty="0"/>
              <a:t>Role of World </a:t>
            </a:r>
            <a:r>
              <a:rPr lang="en-US" dirty="0" err="1"/>
              <a:t>Radiocommunications</a:t>
            </a:r>
            <a:r>
              <a:rPr lang="en-US" dirty="0"/>
              <a:t> Conference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European preparations </a:t>
            </a:r>
            <a:r>
              <a:rPr lang="en-US" dirty="0"/>
              <a:t>for WRC </a:t>
            </a:r>
            <a:endParaRPr lang="en-GB" dirty="0" smtClean="0">
              <a:latin typeface="+mn-lt"/>
            </a:endParaRPr>
          </a:p>
        </p:txBody>
      </p:sp>
      <p:sp>
        <p:nvSpPr>
          <p:cNvPr id="1536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568952" cy="381000"/>
          </a:xfrm>
        </p:spPr>
        <p:txBody>
          <a:bodyPr/>
          <a:lstStyle/>
          <a:p>
            <a:pPr eaLnBrk="1" hangingPunct="1"/>
            <a:r>
              <a:rPr lang="da-DK" sz="1400" b="1" dirty="0"/>
              <a:t>Stella Lyubchenko </a:t>
            </a:r>
          </a:p>
          <a:p>
            <a:pPr eaLnBrk="1" hangingPunct="1"/>
            <a:r>
              <a:rPr lang="en-GB" sz="1400" b="1" dirty="0" smtClean="0"/>
              <a:t>4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CEPT </a:t>
            </a:r>
            <a:r>
              <a:rPr lang="en-GB" sz="1400" b="1" dirty="0"/>
              <a:t>Workshop on European Spectrum Management and </a:t>
            </a:r>
            <a:r>
              <a:rPr lang="en-GB" sz="1400" b="1" dirty="0" smtClean="0"/>
              <a:t>Numbering</a:t>
            </a:r>
          </a:p>
          <a:p>
            <a:pPr eaLnBrk="1" hangingPunct="1"/>
            <a:r>
              <a:rPr lang="en-GB" sz="1400" b="1" dirty="0" smtClean="0"/>
              <a:t>5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April 2016</a:t>
            </a:r>
            <a:endParaRPr lang="da-DK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CEPT workshop, 5 April 2016</a:t>
            </a:r>
            <a:endParaRPr lang="en-US" sz="8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0958" y="2420888"/>
            <a:ext cx="8493529" cy="4276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ko-KR" sz="2300" dirty="0" smtClean="0">
                <a:solidFill>
                  <a:srgbClr val="FF0000"/>
                </a:solidFill>
                <a:ea typeface="굴림" pitchFamily="50" charset="-127"/>
              </a:rPr>
              <a:t>Chapter 1:</a:t>
            </a:r>
            <a:r>
              <a:rPr lang="en-GB" altLang="ko-KR" sz="2300" dirty="0" smtClean="0">
                <a:ea typeface="굴림" pitchFamily="50" charset="-127"/>
              </a:rPr>
              <a:t>    </a:t>
            </a:r>
            <a:r>
              <a:rPr lang="en-US" sz="2400" dirty="0"/>
              <a:t>Land mobile and fixed </a:t>
            </a:r>
            <a:r>
              <a:rPr lang="en-US" sz="2400" dirty="0" smtClean="0"/>
              <a:t>services</a:t>
            </a:r>
          </a:p>
          <a:p>
            <a:pPr eaLnBrk="1" hangingPunct="1"/>
            <a:r>
              <a:rPr lang="en-GB" altLang="ko-KR" sz="2300" dirty="0">
                <a:solidFill>
                  <a:srgbClr val="FF0000"/>
                </a:solidFill>
                <a:ea typeface="굴림" pitchFamily="50" charset="-127"/>
              </a:rPr>
              <a:t>Chapter </a:t>
            </a:r>
            <a:r>
              <a:rPr lang="en-GB" altLang="ko-KR" sz="2300" dirty="0" smtClean="0">
                <a:solidFill>
                  <a:srgbClr val="FF0000"/>
                </a:solidFill>
                <a:ea typeface="굴림" pitchFamily="50" charset="-127"/>
              </a:rPr>
              <a:t>2:    </a:t>
            </a:r>
            <a:r>
              <a:rPr lang="en-US" sz="2400" dirty="0"/>
              <a:t>Broadband applications in the mobile </a:t>
            </a:r>
            <a:r>
              <a:rPr lang="en-US" sz="2400" dirty="0" smtClean="0"/>
              <a:t>service</a:t>
            </a:r>
          </a:p>
          <a:p>
            <a:pPr eaLnBrk="1" hangingPunct="1"/>
            <a:r>
              <a:rPr lang="en-GB" altLang="ko-KR" sz="2300" dirty="0">
                <a:solidFill>
                  <a:srgbClr val="FF0000"/>
                </a:solidFill>
                <a:ea typeface="굴림" pitchFamily="50" charset="-127"/>
              </a:rPr>
              <a:t>Chapter 3: </a:t>
            </a:r>
            <a:r>
              <a:rPr lang="en-GB" altLang="ko-KR" sz="2300" dirty="0" smtClean="0">
                <a:ea typeface="굴림" pitchFamily="50" charset="-127"/>
              </a:rPr>
              <a:t>	  Satellite</a:t>
            </a:r>
            <a:r>
              <a:rPr lang="fr-CH" sz="2400" dirty="0" smtClean="0"/>
              <a:t> </a:t>
            </a:r>
            <a:r>
              <a:rPr lang="fr-CH" sz="2400" dirty="0"/>
              <a:t>services</a:t>
            </a:r>
            <a:endParaRPr lang="en-GB" altLang="ko-KR" sz="2300" dirty="0" smtClean="0">
              <a:ea typeface="굴림" pitchFamily="50" charset="-127"/>
            </a:endParaRPr>
          </a:p>
          <a:p>
            <a:pPr eaLnBrk="1" hangingPunct="1"/>
            <a:r>
              <a:rPr lang="en-GB" altLang="ko-KR" sz="2300" dirty="0">
                <a:solidFill>
                  <a:srgbClr val="FF0000"/>
                </a:solidFill>
                <a:ea typeface="굴림" pitchFamily="50" charset="-127"/>
              </a:rPr>
              <a:t>Chapter 4</a:t>
            </a:r>
            <a:r>
              <a:rPr lang="en-GB" altLang="ko-KR" sz="2300" dirty="0" smtClean="0">
                <a:solidFill>
                  <a:srgbClr val="FF0000"/>
                </a:solidFill>
                <a:ea typeface="굴림" pitchFamily="50" charset="-127"/>
              </a:rPr>
              <a:t>:    </a:t>
            </a:r>
            <a:r>
              <a:rPr lang="fr-CH" sz="2400" dirty="0" smtClean="0"/>
              <a:t>Science</a:t>
            </a:r>
            <a:r>
              <a:rPr lang="en-GB" altLang="ko-KR" sz="2300" dirty="0" smtClean="0">
                <a:ea typeface="굴림" pitchFamily="50" charset="-127"/>
              </a:rPr>
              <a:t> </a:t>
            </a:r>
            <a:r>
              <a:rPr lang="en-GB" altLang="ko-KR" sz="2300" dirty="0">
                <a:ea typeface="굴림" pitchFamily="50" charset="-127"/>
              </a:rPr>
              <a:t>services</a:t>
            </a:r>
          </a:p>
          <a:p>
            <a:pPr eaLnBrk="1" hangingPunct="1"/>
            <a:r>
              <a:rPr lang="en-GB" altLang="ko-KR" sz="2300" dirty="0">
                <a:solidFill>
                  <a:srgbClr val="FF0000"/>
                </a:solidFill>
                <a:ea typeface="굴림" pitchFamily="50" charset="-127"/>
              </a:rPr>
              <a:t>Chapter 5</a:t>
            </a:r>
            <a:r>
              <a:rPr lang="en-GB" altLang="ko-KR" sz="2300" dirty="0" smtClean="0">
                <a:solidFill>
                  <a:srgbClr val="FF0000"/>
                </a:solidFill>
                <a:ea typeface="굴림" pitchFamily="50" charset="-127"/>
              </a:rPr>
              <a:t>:    </a:t>
            </a:r>
            <a:r>
              <a:rPr lang="en-US" sz="2400" dirty="0" smtClean="0"/>
              <a:t>Maritime</a:t>
            </a:r>
            <a:r>
              <a:rPr lang="en-US" sz="2400" dirty="0"/>
              <a:t>, aeronautical and amateur services </a:t>
            </a:r>
            <a:endParaRPr lang="en-GB" altLang="ko-KR" sz="2300" dirty="0">
              <a:ea typeface="굴림" pitchFamily="50" charset="-127"/>
            </a:endParaRPr>
          </a:p>
          <a:p>
            <a:pPr eaLnBrk="1" hangingPunct="1"/>
            <a:r>
              <a:rPr lang="en-GB" altLang="ko-KR" sz="2300" dirty="0">
                <a:solidFill>
                  <a:srgbClr val="FF0000"/>
                </a:solidFill>
                <a:ea typeface="굴림" pitchFamily="50" charset="-127"/>
              </a:rPr>
              <a:t>Chapter 6</a:t>
            </a:r>
            <a:r>
              <a:rPr lang="en-GB" altLang="ko-KR" sz="2300" dirty="0" smtClean="0">
                <a:solidFill>
                  <a:srgbClr val="FF0000"/>
                </a:solidFill>
                <a:ea typeface="굴림" pitchFamily="50" charset="-127"/>
              </a:rPr>
              <a:t>: </a:t>
            </a:r>
            <a:r>
              <a:rPr lang="en-GB" altLang="ko-KR" sz="2300" dirty="0" smtClean="0">
                <a:ea typeface="굴림" pitchFamily="50" charset="-127"/>
              </a:rPr>
              <a:t>   </a:t>
            </a:r>
            <a:r>
              <a:rPr lang="en-US" sz="2400" dirty="0" smtClean="0"/>
              <a:t>General </a:t>
            </a:r>
            <a:r>
              <a:rPr lang="en-US" sz="2400" dirty="0"/>
              <a:t>issues </a:t>
            </a:r>
            <a:endParaRPr lang="en-GB" altLang="ko-KR" sz="2300" dirty="0">
              <a:ea typeface="굴림" pitchFamily="50" charset="-127"/>
            </a:endParaRPr>
          </a:p>
          <a:p>
            <a:pPr marL="0" indent="0" eaLnBrk="1" hangingPunct="1">
              <a:buNone/>
            </a:pPr>
            <a:endParaRPr lang="en-GB" altLang="ko-KR" sz="2300" dirty="0">
              <a:ea typeface="굴림" pitchFamily="50" charset="-127"/>
            </a:endParaRPr>
          </a:p>
          <a:p>
            <a:pPr eaLnBrk="1" hangingPunct="1"/>
            <a:endParaRPr lang="en-GB" altLang="ko-KR" sz="2300" dirty="0" smtClean="0">
              <a:ea typeface="굴림" pitchFamily="50" charset="-127"/>
            </a:endParaRPr>
          </a:p>
          <a:p>
            <a:pPr eaLnBrk="1" hangingPunct="1"/>
            <a:endParaRPr lang="en-GB" altLang="ko-KR" sz="2300" dirty="0" smtClean="0">
              <a:ea typeface="굴림" pitchFamily="50" charset="-127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1446213"/>
            <a:ext cx="7846640" cy="533400"/>
          </a:xfrm>
        </p:spPr>
        <p:txBody>
          <a:bodyPr/>
          <a:lstStyle/>
          <a:p>
            <a:pPr algn="l"/>
            <a:r>
              <a:rPr lang="en-US" sz="2800" dirty="0"/>
              <a:t>Chapters </a:t>
            </a:r>
            <a:r>
              <a:rPr lang="en-US" sz="2800" dirty="0" smtClean="0"/>
              <a:t>of </a:t>
            </a:r>
            <a:r>
              <a:rPr lang="en-US" sz="2800" dirty="0"/>
              <a:t>the draft CPM Report to WRC-19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andeau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8"/>
          <a:stretch>
            <a:fillRect/>
          </a:stretch>
        </p:blipFill>
        <p:spPr bwMode="auto">
          <a:xfrm>
            <a:off x="8229600" y="5524500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CEPT workshop, 5 April 2016</a:t>
            </a:r>
            <a:endParaRPr lang="en-US" sz="8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2276872"/>
            <a:ext cx="8856983" cy="46805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</a:pPr>
            <a:r>
              <a:rPr lang="en-GB" sz="1800" dirty="0"/>
              <a:t>Land mobile and fixed services: </a:t>
            </a:r>
          </a:p>
          <a:p>
            <a:pPr lvl="1">
              <a:buClr>
                <a:srgbClr val="FF0000"/>
              </a:buClr>
            </a:pPr>
            <a:r>
              <a:rPr lang="en-GB" sz="1800" dirty="0"/>
              <a:t>railway studies between train and trackside,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intelligent </a:t>
            </a:r>
            <a:r>
              <a:rPr lang="en-GB" sz="1800" dirty="0"/>
              <a:t>transportation systems,</a:t>
            </a:r>
          </a:p>
          <a:p>
            <a:pPr lvl="1">
              <a:buClr>
                <a:srgbClr val="FF0000"/>
              </a:buClr>
            </a:pPr>
            <a:r>
              <a:rPr lang="en-GB" sz="1800" dirty="0"/>
              <a:t>identification for land mobile and fixed service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applications </a:t>
            </a:r>
            <a:r>
              <a:rPr lang="en-GB" sz="1800" dirty="0"/>
              <a:t>in </a:t>
            </a:r>
            <a:r>
              <a:rPr lang="en-US" sz="1800" dirty="0"/>
              <a:t>275-450 </a:t>
            </a:r>
            <a:r>
              <a:rPr lang="en-US" sz="1800" dirty="0" smtClean="0"/>
              <a:t>GHz</a:t>
            </a:r>
          </a:p>
          <a:p>
            <a:pPr>
              <a:buClr>
                <a:srgbClr val="FF0000"/>
              </a:buClr>
            </a:pPr>
            <a:r>
              <a:rPr lang="en-GB" sz="1800" dirty="0" smtClean="0"/>
              <a:t>Broadband </a:t>
            </a:r>
            <a:r>
              <a:rPr lang="en-GB" sz="1800" dirty="0"/>
              <a:t>applications in the mobile service: </a:t>
            </a:r>
          </a:p>
          <a:p>
            <a:pPr lvl="1">
              <a:buClr>
                <a:srgbClr val="FF0000"/>
              </a:buClr>
            </a:pPr>
            <a:r>
              <a:rPr lang="en-GB" sz="1800" dirty="0"/>
              <a:t>IMT above 6 GHz issue (regarded as 5G)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focussing </a:t>
            </a:r>
            <a:r>
              <a:rPr lang="en-GB" sz="1800" dirty="0"/>
              <a:t>on specific frequency </a:t>
            </a:r>
            <a:r>
              <a:rPr lang="en-GB" sz="1800" dirty="0" smtClean="0"/>
              <a:t>bands </a:t>
            </a:r>
            <a:br>
              <a:rPr lang="en-GB" sz="1800" dirty="0" smtClean="0"/>
            </a:br>
            <a:r>
              <a:rPr lang="en-GB" sz="1800" dirty="0" smtClean="0"/>
              <a:t>not </a:t>
            </a:r>
            <a:r>
              <a:rPr lang="en-GB" sz="1800" dirty="0"/>
              <a:t>including bands around 6-20 </a:t>
            </a:r>
            <a:r>
              <a:rPr lang="en-GB" sz="1800" dirty="0" smtClean="0"/>
              <a:t>GHz</a:t>
            </a:r>
            <a:br>
              <a:rPr lang="en-GB" sz="1800" dirty="0" smtClean="0"/>
            </a:br>
            <a:r>
              <a:rPr lang="en-GB" sz="1800" dirty="0" smtClean="0"/>
              <a:t>and </a:t>
            </a:r>
            <a:r>
              <a:rPr lang="en-GB" sz="1800" dirty="0"/>
              <a:t>27.5-29.5 </a:t>
            </a:r>
            <a:r>
              <a:rPr lang="en-GB" sz="1800" dirty="0" smtClean="0"/>
              <a:t>GHz,</a:t>
            </a:r>
            <a:endParaRPr lang="en-GB" sz="1800" dirty="0"/>
          </a:p>
          <a:p>
            <a:pPr lvl="1">
              <a:buClr>
                <a:srgbClr val="FF0000"/>
              </a:buClr>
            </a:pPr>
            <a:r>
              <a:rPr lang="en-GB" sz="1800" dirty="0"/>
              <a:t>m</a:t>
            </a:r>
            <a:r>
              <a:rPr lang="en-GB" sz="1800" dirty="0" smtClean="0"/>
              <a:t>itigation techniques </a:t>
            </a:r>
            <a:r>
              <a:rPr lang="en-GB" sz="1800" dirty="0"/>
              <a:t>for RLAN in the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frequency </a:t>
            </a:r>
            <a:r>
              <a:rPr lang="en-GB" sz="1800" dirty="0"/>
              <a:t>range between 5 150 MHz </a:t>
            </a:r>
            <a:r>
              <a:rPr lang="en-GB" sz="1800" dirty="0" smtClean="0"/>
              <a:t>and</a:t>
            </a:r>
            <a:br>
              <a:rPr lang="en-GB" sz="1800" dirty="0" smtClean="0"/>
            </a:br>
            <a:r>
              <a:rPr lang="en-GB" sz="1800" dirty="0" smtClean="0"/>
              <a:t> </a:t>
            </a:r>
            <a:r>
              <a:rPr lang="en-GB" sz="1800" dirty="0"/>
              <a:t>5 925 </a:t>
            </a:r>
            <a:r>
              <a:rPr lang="en-GB" sz="1800" dirty="0" err="1"/>
              <a:t>MHz.</a:t>
            </a:r>
            <a:r>
              <a:rPr lang="en-GB" sz="1800" dirty="0"/>
              <a:t> </a:t>
            </a:r>
          </a:p>
          <a:p>
            <a:pPr marL="0" indent="0" eaLnBrk="1" hangingPunct="1">
              <a:buNone/>
            </a:pPr>
            <a:endParaRPr lang="en-GB" altLang="ko-KR" sz="1800" dirty="0" smtClean="0">
              <a:ea typeface="굴림" pitchFamily="50" charset="-127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188" y="1446213"/>
            <a:ext cx="7847012" cy="533400"/>
          </a:xfrm>
        </p:spPr>
        <p:txBody>
          <a:bodyPr/>
          <a:lstStyle/>
          <a:p>
            <a:pPr algn="ctr"/>
            <a:r>
              <a:rPr lang="en-US" sz="2800" dirty="0" smtClean="0"/>
              <a:t>WRC-19 Agenda from CEPT prospective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72" y="4077072"/>
            <a:ext cx="3682924" cy="20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74493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CEPT workshop, 5 April 2016</a:t>
            </a:r>
            <a:endParaRPr lang="en-US" sz="8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7" y="2060848"/>
            <a:ext cx="8856983" cy="46805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1600" dirty="0" smtClean="0"/>
              <a:t>Satellite </a:t>
            </a:r>
            <a:r>
              <a:rPr lang="en-US" sz="1600" dirty="0"/>
              <a:t>services: </a:t>
            </a:r>
            <a:endParaRPr lang="en-GB" sz="1600" dirty="0"/>
          </a:p>
          <a:p>
            <a:pPr lvl="1">
              <a:buClr>
                <a:srgbClr val="FF0000"/>
              </a:buClr>
            </a:pPr>
            <a:r>
              <a:rPr lang="en-GB" sz="1600" dirty="0" smtClean="0"/>
              <a:t>ESIM (</a:t>
            </a:r>
            <a:r>
              <a:rPr lang="en-US" sz="1600" dirty="0"/>
              <a:t>earth stations in motion communicating with </a:t>
            </a:r>
            <a:r>
              <a:rPr lang="en-US" sz="1600" dirty="0" smtClean="0"/>
              <a:t>geostationary</a:t>
            </a:r>
            <a:br>
              <a:rPr lang="en-US" sz="1600" dirty="0" smtClean="0"/>
            </a:br>
            <a:r>
              <a:rPr lang="en-US" sz="1600" dirty="0" smtClean="0"/>
              <a:t>space </a:t>
            </a:r>
            <a:r>
              <a:rPr lang="en-US" sz="1600" dirty="0"/>
              <a:t>stations in the </a:t>
            </a:r>
            <a:r>
              <a:rPr lang="en-US" sz="1600" dirty="0" smtClean="0"/>
              <a:t>FSS</a:t>
            </a:r>
            <a:r>
              <a:rPr lang="en-GB" sz="1600" dirty="0" smtClean="0"/>
              <a:t>) in the bands </a:t>
            </a:r>
            <a:r>
              <a:rPr lang="en-US" sz="1600" dirty="0"/>
              <a:t>17.7‑19.7 GHz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space-to-Earth) and 27.5-29.5 GHz (Earth-to-space</a:t>
            </a:r>
            <a:r>
              <a:rPr lang="en-US" sz="1600" dirty="0" smtClean="0"/>
              <a:t>)</a:t>
            </a:r>
            <a:r>
              <a:rPr lang="en-GB" sz="1600" dirty="0" smtClean="0"/>
              <a:t>. </a:t>
            </a:r>
          </a:p>
          <a:p>
            <a:pPr>
              <a:buClr>
                <a:srgbClr val="FF0000"/>
              </a:buClr>
            </a:pPr>
            <a:r>
              <a:rPr lang="fr-CH" sz="1600" dirty="0" smtClean="0"/>
              <a:t>Science services: </a:t>
            </a:r>
            <a:endParaRPr lang="en-GB" sz="1600" dirty="0" smtClean="0"/>
          </a:p>
          <a:p>
            <a:pPr lvl="1">
              <a:buClr>
                <a:srgbClr val="FF0000"/>
              </a:buClr>
            </a:pPr>
            <a:r>
              <a:rPr lang="en-GB" sz="1600" dirty="0" err="1" smtClean="0"/>
              <a:t>Meterological</a:t>
            </a:r>
            <a:r>
              <a:rPr lang="en-GB" sz="1600" dirty="0" smtClean="0"/>
              <a:t> </a:t>
            </a:r>
            <a:r>
              <a:rPr lang="en-GB" sz="1600" dirty="0"/>
              <a:t>Satellite service allocation at 460-470 </a:t>
            </a:r>
            <a:r>
              <a:rPr lang="en-GB" sz="1600" dirty="0" smtClean="0"/>
              <a:t>MHz,</a:t>
            </a:r>
            <a:endParaRPr lang="en-GB" sz="1600" dirty="0"/>
          </a:p>
          <a:p>
            <a:pPr lvl="1">
              <a:buClr>
                <a:srgbClr val="FF0000"/>
              </a:buClr>
            </a:pPr>
            <a:r>
              <a:rPr lang="en-US" sz="1600" dirty="0"/>
              <a:t>Frequency requirements for the ‘short duration missions’ (</a:t>
            </a:r>
            <a:r>
              <a:rPr lang="en-US" sz="1600" dirty="0" err="1"/>
              <a:t>nano-pico</a:t>
            </a:r>
            <a:r>
              <a:rPr lang="en-US" sz="1600" dirty="0"/>
              <a:t> </a:t>
            </a:r>
            <a:r>
              <a:rPr lang="en-US" sz="1600" dirty="0" smtClean="0"/>
              <a:t>satellites</a:t>
            </a:r>
            <a:r>
              <a:rPr lang="en-US" sz="1600" dirty="0"/>
              <a:t>). </a:t>
            </a:r>
            <a:endParaRPr lang="en-GB" sz="1600" dirty="0"/>
          </a:p>
          <a:p>
            <a:pPr>
              <a:buClr>
                <a:srgbClr val="FF0000"/>
              </a:buClr>
            </a:pPr>
            <a:r>
              <a:rPr lang="en-US" sz="1600" dirty="0"/>
              <a:t>Maritime, aeronautical and amateur services:</a:t>
            </a:r>
            <a:endParaRPr lang="en-GB" sz="1600" dirty="0"/>
          </a:p>
          <a:p>
            <a:pPr lvl="1">
              <a:buClr>
                <a:srgbClr val="FF0000"/>
              </a:buClr>
            </a:pPr>
            <a:r>
              <a:rPr lang="en-GB" sz="1600" dirty="0"/>
              <a:t>Modernisation of Global Aeronautical Distress and Safety System (GADSS),</a:t>
            </a:r>
          </a:p>
          <a:p>
            <a:pPr lvl="1">
              <a:buClr>
                <a:srgbClr val="FF0000"/>
              </a:buClr>
            </a:pPr>
            <a:r>
              <a:rPr lang="fr-FR" sz="1600" dirty="0"/>
              <a:t>International </a:t>
            </a:r>
            <a:r>
              <a:rPr lang="fr-FR" sz="1600" dirty="0" err="1"/>
              <a:t>regulations</a:t>
            </a:r>
            <a:r>
              <a:rPr lang="fr-FR" sz="1600" dirty="0"/>
              <a:t> for maritime radio </a:t>
            </a:r>
            <a:r>
              <a:rPr lang="fr-FR" sz="1600" dirty="0" err="1" smtClean="0"/>
              <a:t>devices</a:t>
            </a:r>
            <a:r>
              <a:rPr lang="fr-FR" sz="1600" dirty="0" smtClean="0"/>
              <a:t>.</a:t>
            </a:r>
            <a:endParaRPr lang="en-GB" sz="1600" dirty="0"/>
          </a:p>
          <a:p>
            <a:pPr marL="0" indent="0" eaLnBrk="1" hangingPunct="1">
              <a:buNone/>
            </a:pPr>
            <a:endParaRPr lang="en-GB" altLang="ko-KR" sz="1600" dirty="0" smtClean="0">
              <a:ea typeface="굴림" pitchFamily="50" charset="-127"/>
            </a:endParaRPr>
          </a:p>
          <a:p>
            <a:pPr marL="0" indent="0" algn="ctr" eaLnBrk="1" hangingPunct="1">
              <a:buNone/>
            </a:pPr>
            <a:r>
              <a:rPr lang="en-GB" altLang="ko-KR" sz="1600" dirty="0" smtClean="0">
                <a:ea typeface="굴림" pitchFamily="50" charset="-127"/>
              </a:rPr>
              <a:t>The </a:t>
            </a:r>
            <a:r>
              <a:rPr lang="en-GB" altLang="ko-KR" sz="1600" dirty="0">
                <a:ea typeface="굴림" pitchFamily="50" charset="-127"/>
              </a:rPr>
              <a:t>total number of proposed substantial agenda items for WRC-19 is 16. </a:t>
            </a:r>
          </a:p>
          <a:p>
            <a:pPr marL="0" indent="0" eaLnBrk="1" hangingPunct="1">
              <a:buNone/>
            </a:pPr>
            <a:endParaRPr lang="en-GB" altLang="ko-KR" sz="2300" dirty="0" smtClean="0">
              <a:ea typeface="굴림" pitchFamily="50" charset="-127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188" y="1446213"/>
            <a:ext cx="7847012" cy="533400"/>
          </a:xfrm>
        </p:spPr>
        <p:txBody>
          <a:bodyPr/>
          <a:lstStyle/>
          <a:p>
            <a:pPr algn="ctr"/>
            <a:r>
              <a:rPr lang="en-US" sz="2800" dirty="0" smtClean="0"/>
              <a:t>WRC-19 Agenda from CEPT prospective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2017194" cy="79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23" y="3567255"/>
            <a:ext cx="1115131" cy="166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9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EU related activities (RSPG)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430" y="2582902"/>
            <a:ext cx="8352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Identify </a:t>
            </a:r>
            <a:r>
              <a:rPr lang="en-GB" sz="1600" dirty="0"/>
              <a:t>areas of common European interests  </a:t>
            </a:r>
            <a:r>
              <a:rPr lang="en-GB" sz="1600" dirty="0" smtClean="0"/>
              <a:t>in </a:t>
            </a:r>
            <a:r>
              <a:rPr lang="en-GB" sz="1600" dirty="0"/>
              <a:t>forthcoming WRC-19 agenda in order to present policy objectives to the Council and the </a:t>
            </a:r>
            <a:r>
              <a:rPr lang="en-GB" sz="1600" dirty="0"/>
              <a:t>European Parliament.</a:t>
            </a:r>
            <a:endParaRPr lang="en-GB" sz="1600" dirty="0"/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Assist </a:t>
            </a:r>
            <a:r>
              <a:rPr lang="en-GB" sz="1600" dirty="0"/>
              <a:t>the European Parliament, the EU Council and the European Commission in formulating Common Policy Objectives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Enable </a:t>
            </a:r>
            <a:r>
              <a:rPr lang="en-GB" sz="1600" dirty="0"/>
              <a:t>the European Commission and the other European institutions to offer guidance to member states in developing ECPs and to ensure coordination between EU and non-EU countries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de-DE" sz="1600" dirty="0" smtClean="0"/>
              <a:t/>
            </a:r>
            <a:br>
              <a:rPr lang="de-DE" sz="1600" dirty="0" smtClean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04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a-DK" dirty="0" smtClean="0"/>
              <a:t>Useful links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2636913"/>
            <a:ext cx="8229600" cy="36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da-DK" dirty="0" smtClean="0"/>
              <a:t>CPG home </a:t>
            </a:r>
            <a:r>
              <a:rPr lang="da-DK" dirty="0"/>
              <a:t>page (</a:t>
            </a:r>
            <a:r>
              <a:rPr lang="da-DK" dirty="0">
                <a:hlinkClick r:id="rId2"/>
              </a:rPr>
              <a:t>http://</a:t>
            </a:r>
            <a:r>
              <a:rPr lang="da-DK" dirty="0" smtClean="0">
                <a:hlinkClick r:id="rId2"/>
              </a:rPr>
              <a:t>www.cept.org/ecc/groups/ecc/cpg</a:t>
            </a:r>
            <a:r>
              <a:rPr lang="da-DK" dirty="0" smtClean="0"/>
              <a:t>) 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endParaRPr lang="da-DK" dirty="0" smtClean="0"/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Draft Agenda </a:t>
            </a:r>
            <a:r>
              <a:rPr lang="da-DK" dirty="0"/>
              <a:t>for </a:t>
            </a:r>
            <a:r>
              <a:rPr lang="da-DK" dirty="0" smtClean="0"/>
              <a:t>WRC-19 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List </a:t>
            </a:r>
            <a:r>
              <a:rPr lang="da-DK" dirty="0"/>
              <a:t>of CEPT Coordinators </a:t>
            </a:r>
            <a:endParaRPr lang="da-DK" dirty="0" smtClean="0"/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a-DK" dirty="0" smtClean="0"/>
              <a:t>List of CPG deliverables 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3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pPr marL="0" indent="0" algn="ctr">
              <a:buNone/>
            </a:pPr>
            <a:r>
              <a:rPr lang="da-DK" sz="6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Stella.Lyubchenko@eco.cept.org</a:t>
            </a:r>
          </a:p>
        </p:txBody>
      </p:sp>
    </p:spTree>
    <p:extLst>
      <p:ext uri="{BB962C8B-B14F-4D97-AF65-F5344CB8AC3E}">
        <p14:creationId xmlns:p14="http://schemas.microsoft.com/office/powerpoint/2010/main" val="24840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Scope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564904"/>
            <a:ext cx="7427913" cy="324036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da-DK" dirty="0" smtClean="0"/>
              <a:t>WRC and its role for European countries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da-DK" dirty="0" smtClean="0"/>
              <a:t>CEPT CPG role in the WRC preparation process</a:t>
            </a:r>
            <a:endParaRPr lang="da-DK" dirty="0"/>
          </a:p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dirty="0" smtClean="0"/>
              <a:t>CPM Report structure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dirty="0" smtClean="0"/>
              <a:t>Overview of WRC-19 Agenda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EU related activities (RSPG</a:t>
            </a:r>
            <a:r>
              <a:rPr lang="en-US" dirty="0" smtClean="0"/>
              <a:t>)</a:t>
            </a:r>
          </a:p>
          <a:p>
            <a:pPr marL="0" indent="0" eaLnBrk="1" hangingPunct="1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dirty="0" smtClean="0"/>
              <a:t> </a:t>
            </a:r>
          </a:p>
          <a:p>
            <a:pPr marL="0" indent="0" eaLnBrk="1" hangingPunct="1">
              <a:lnSpc>
                <a:spcPct val="150000"/>
              </a:lnSpc>
              <a:buClr>
                <a:srgbClr val="FF0000"/>
              </a:buClr>
              <a:buNone/>
            </a:pPr>
            <a:endParaRPr lang="da-DK" dirty="0"/>
          </a:p>
        </p:txBody>
      </p:sp>
      <p:pic>
        <p:nvPicPr>
          <p:cNvPr id="6" name="Picture 4" descr="EC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83758"/>
            <a:ext cx="13636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World Radiocommunication Conferences (WRC)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" y="2420888"/>
            <a:ext cx="1304762" cy="15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429309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1600" dirty="0"/>
              <a:t>The Radio Regulations incorporates the decisions of the </a:t>
            </a:r>
            <a:r>
              <a:rPr lang="en-GB" sz="1600" dirty="0" smtClean="0"/>
              <a:t>WRCs  </a:t>
            </a:r>
            <a:r>
              <a:rPr lang="en-GB" sz="1600" dirty="0"/>
              <a:t>including all Appendices, Resolutions, Recommendations and ITU-R Recommendations incorporated by reference</a:t>
            </a:r>
            <a:r>
              <a:rPr lang="en-GB" sz="1600" dirty="0" smtClean="0"/>
              <a:t>.</a:t>
            </a:r>
          </a:p>
          <a:p>
            <a:pPr marL="285750" indent="-28575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endParaRPr lang="da-DK" sz="1600" dirty="0"/>
          </a:p>
          <a:p>
            <a:pPr marL="285750" indent="-28575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da-DK" sz="1600" dirty="0" smtClean="0"/>
              <a:t>WRC decides on a high level international framework which is </a:t>
            </a:r>
            <a:r>
              <a:rPr lang="da-DK" sz="1600" dirty="0"/>
              <a:t>afterwards implemented </a:t>
            </a:r>
            <a:r>
              <a:rPr lang="da-DK" sz="1600" dirty="0" smtClean="0"/>
              <a:t>on a regional basis in all five regional organisations. 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667271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Radio Regulations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234888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en-GB" sz="1600" dirty="0" smtClean="0"/>
              <a:t>WRCs </a:t>
            </a:r>
            <a:r>
              <a:rPr lang="en-GB" sz="1600" dirty="0"/>
              <a:t>are held every three to four years. </a:t>
            </a:r>
            <a:r>
              <a:rPr lang="en-GB" sz="1600" dirty="0" smtClean="0"/>
              <a:t>WRC is reviewing, </a:t>
            </a:r>
            <a:r>
              <a:rPr lang="en-GB" sz="1600" dirty="0"/>
              <a:t>and, if necessary, </a:t>
            </a:r>
            <a:r>
              <a:rPr lang="en-GB" sz="1600" dirty="0" smtClean="0"/>
              <a:t>revising the Radio Regulation (RR), </a:t>
            </a:r>
            <a:r>
              <a:rPr lang="en-GB" sz="1600" dirty="0"/>
              <a:t>the international treaty governing the use of the radio-frequency spectrum and the geostationary-satellite and non-geostationary-satellite orbits. Revisions </a:t>
            </a:r>
            <a:r>
              <a:rPr lang="en-GB" sz="1600" dirty="0" smtClean="0"/>
              <a:t>of RR are </a:t>
            </a:r>
            <a:r>
              <a:rPr lang="en-GB" sz="1600" dirty="0"/>
              <a:t>made on the basis of an </a:t>
            </a:r>
            <a:r>
              <a:rPr lang="en-GB" sz="1600" dirty="0" smtClean="0"/>
              <a:t>Agenda approved by ITU Council. Agenda for the following WRC </a:t>
            </a:r>
            <a:r>
              <a:rPr lang="en-GB" sz="1600" dirty="0"/>
              <a:t>takes into account recommendations made by previous </a:t>
            </a:r>
            <a:r>
              <a:rPr lang="en-GB" sz="1600" dirty="0" smtClean="0"/>
              <a:t>WRC.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69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12346"/>
            <a:ext cx="1152128" cy="430081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36" descr="bandeau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8"/>
          <a:stretch>
            <a:fillRect/>
          </a:stretch>
        </p:blipFill>
        <p:spPr bwMode="auto">
          <a:xfrm>
            <a:off x="161924" y="260648"/>
            <a:ext cx="638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WRC-19</a:t>
            </a:r>
            <a:endParaRPr lang="en-GB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400000">
            <a:off x="2840090" y="3929338"/>
            <a:ext cx="592604" cy="278929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spcBef>
                <a:spcPct val="50000"/>
              </a:spcBef>
            </a:pPr>
            <a:endParaRPr lang="ko-KR" altLang="en-US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3245174" y="3326310"/>
            <a:ext cx="504056" cy="421405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spcBef>
                <a:spcPct val="50000"/>
              </a:spcBef>
            </a:pPr>
            <a:endParaRPr lang="ko-KR" altLang="en-US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868144" y="2492896"/>
            <a:ext cx="0" cy="3959101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580112" y="2155299"/>
            <a:ext cx="582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400" dirty="0" smtClean="0"/>
              <a:t>2015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576784" y="6433591"/>
            <a:ext cx="939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/>
              <a:t>2019</a:t>
            </a:r>
            <a:endParaRPr lang="en-GB" sz="1400" dirty="0"/>
          </a:p>
        </p:txBody>
      </p:sp>
      <p:pic>
        <p:nvPicPr>
          <p:cNvPr id="20" name="Picture 37" descr="EC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6084447"/>
            <a:ext cx="13636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406896" y="2492896"/>
            <a:ext cx="1981200" cy="52322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en-GB" altLang="ko-KR" sz="1400" b="1" dirty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CEPT preparation for WRC - CPG</a:t>
            </a:r>
            <a:endParaRPr lang="en-US" altLang="ko-KR" sz="1400" dirty="0">
              <a:solidFill>
                <a:srgbClr val="000000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234331" y="3284984"/>
            <a:ext cx="2227837" cy="52322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en-GB" altLang="ko-KR" sz="1400" b="1" dirty="0" smtClean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Establishment of CPG PTs - allocation of the work</a:t>
            </a:r>
            <a:endParaRPr lang="en-US" altLang="ko-KR" sz="1400" dirty="0">
              <a:solidFill>
                <a:srgbClr val="000000"/>
              </a:solidFill>
              <a:ea typeface="굴림" pitchFamily="50" charset="-127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76256" y="3016117"/>
            <a:ext cx="904082" cy="2358817"/>
            <a:chOff x="6876256" y="3016117"/>
            <a:chExt cx="904082" cy="2358817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flipH="1">
              <a:off x="6876256" y="3016117"/>
              <a:ext cx="904082" cy="268868"/>
            </a:xfrm>
            <a:prstGeom prst="downArrow">
              <a:avLst>
                <a:gd name="adj1" fmla="val 50000"/>
                <a:gd name="adj2" fmla="val 58333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ko-KR" altLang="en-US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 flipH="1">
              <a:off x="6930624" y="3808204"/>
              <a:ext cx="835249" cy="298460"/>
            </a:xfrm>
            <a:prstGeom prst="downArrow">
              <a:avLst>
                <a:gd name="adj1" fmla="val 50000"/>
                <a:gd name="adj2" fmla="val 58333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ko-KR" altLang="en-US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 flipH="1">
              <a:off x="6876256" y="5060771"/>
              <a:ext cx="860826" cy="314163"/>
            </a:xfrm>
            <a:prstGeom prst="downArrow">
              <a:avLst>
                <a:gd name="adj1" fmla="val 50000"/>
                <a:gd name="adj2" fmla="val 58333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ko-KR" altLang="en-US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179143" y="5388404"/>
            <a:ext cx="2363787" cy="738664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en-GB" altLang="ko-KR" sz="1400" b="1" dirty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Final </a:t>
            </a:r>
            <a:r>
              <a:rPr lang="en-GB" altLang="ko-KR" sz="1400" b="1" dirty="0" smtClean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CEPT </a:t>
            </a:r>
            <a:r>
              <a:rPr lang="en-GB" altLang="ko-KR" sz="1400" b="1" dirty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Positions – </a:t>
            </a:r>
            <a:r>
              <a:rPr lang="en-GB" altLang="ko-KR" sz="1400" b="1" dirty="0" smtClean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CEPT </a:t>
            </a:r>
            <a:r>
              <a:rPr lang="en-GB" altLang="ko-KR" sz="1400" b="1" dirty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Briefs / European Common </a:t>
            </a:r>
            <a:r>
              <a:rPr lang="en-GB" altLang="ko-KR" sz="1400" b="1" dirty="0" smtClean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Proposals </a:t>
            </a:r>
            <a:r>
              <a:rPr lang="en-GB" altLang="ko-KR" sz="1400" b="1" dirty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(ECPs)</a:t>
            </a:r>
            <a:endParaRPr lang="en-US" altLang="ko-KR" sz="1400" b="1" dirty="0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146403" y="4106664"/>
            <a:ext cx="2363788" cy="954107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en-GB" altLang="ko-KR" sz="1400" b="1" dirty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t>CPG/CPG PTs</a:t>
            </a:r>
            <a:r>
              <a:rPr lang="en-GB" altLang="ko-KR" sz="1400" dirty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GB" altLang="ko-KR" sz="1400" b="1" dirty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contributions to ITU-R work / development of ECC views</a:t>
            </a:r>
            <a:endParaRPr lang="en-US" altLang="ko-KR" sz="1400" b="1" dirty="0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270631" y="6147186"/>
            <a:ext cx="5934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600" b="1" dirty="0">
                <a:latin typeface="Times New Roman" pitchFamily="18" charset="0"/>
              </a:rPr>
              <a:t>ECP</a:t>
            </a:r>
            <a:endParaRPr lang="en-US" sz="1600" b="1" dirty="0">
              <a:latin typeface="Times New Roman" pitchFamily="18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6016"/>
            <a:ext cx="4770043" cy="553379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7" name="TextBox 46"/>
          <p:cNvSpPr txBox="1"/>
          <p:nvPr/>
        </p:nvSpPr>
        <p:spPr>
          <a:xfrm>
            <a:off x="683568" y="210509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/>
              <a:t>Radiocommuncation Assembly  + </a:t>
            </a:r>
          </a:p>
          <a:p>
            <a:pPr algn="ctr"/>
            <a:r>
              <a:rPr lang="da-DK" sz="1600" b="1" dirty="0" smtClean="0"/>
              <a:t>World Radiocommunication Conference </a:t>
            </a:r>
            <a:endParaRPr lang="en-GB" sz="1600" b="1" dirty="0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429000"/>
            <a:ext cx="2952328" cy="1998496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9"/>
            <a:ext cx="1152128" cy="482732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89918"/>
            <a:ext cx="1152128" cy="475186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1998"/>
            <a:ext cx="1152128" cy="461665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73216"/>
            <a:ext cx="1152128" cy="504056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TextBox 52"/>
          <p:cNvSpPr txBox="1"/>
          <p:nvPr/>
        </p:nvSpPr>
        <p:spPr>
          <a:xfrm>
            <a:off x="4211960" y="31409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1</a:t>
            </a:r>
            <a:r>
              <a:rPr lang="da-DK" sz="1200" b="1" baseline="30000" dirty="0"/>
              <a:t>st </a:t>
            </a:r>
            <a:r>
              <a:rPr lang="da-DK" sz="1200" b="1" dirty="0" smtClean="0"/>
              <a:t>CPM </a:t>
            </a:r>
          </a:p>
          <a:p>
            <a:r>
              <a:rPr lang="da-DK" sz="1200" b="1" dirty="0" smtClean="0"/>
              <a:t>session </a:t>
            </a:r>
            <a:endParaRPr lang="en-GB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187577" y="4571603"/>
            <a:ext cx="86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2</a:t>
            </a:r>
            <a:r>
              <a:rPr lang="da-DK" sz="1200" b="1" baseline="30000" dirty="0" smtClean="0"/>
              <a:t>st </a:t>
            </a:r>
            <a:r>
              <a:rPr lang="da-DK" sz="1200" b="1" dirty="0" smtClean="0"/>
              <a:t>CPM </a:t>
            </a:r>
          </a:p>
          <a:p>
            <a:r>
              <a:rPr lang="da-DK" sz="1200" b="1" dirty="0" smtClean="0"/>
              <a:t>session </a:t>
            </a:r>
            <a:endParaRPr lang="en-GB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995936" y="3861048"/>
            <a:ext cx="1191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b="1" dirty="0" smtClean="0"/>
              <a:t>Draft CPM Report to WRC</a:t>
            </a:r>
            <a:endParaRPr lang="en-GB" sz="1100" b="1" dirty="0"/>
          </a:p>
        </p:txBody>
      </p:sp>
      <p:sp>
        <p:nvSpPr>
          <p:cNvPr id="56" name="Rectangle 55"/>
          <p:cNvSpPr/>
          <p:nvPr/>
        </p:nvSpPr>
        <p:spPr>
          <a:xfrm>
            <a:off x="3966203" y="5343599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200" b="1" dirty="0" smtClean="0"/>
              <a:t>CPM </a:t>
            </a:r>
            <a:r>
              <a:rPr lang="da-DK" sz="1200" b="1" dirty="0"/>
              <a:t>Report </a:t>
            </a:r>
            <a:r>
              <a:rPr lang="da-DK" sz="1200" b="1" dirty="0" smtClean="0"/>
              <a:t>to</a:t>
            </a:r>
          </a:p>
          <a:p>
            <a:pPr algn="ctr"/>
            <a:r>
              <a:rPr lang="da-DK" sz="1200" b="1" dirty="0" smtClean="0"/>
              <a:t> </a:t>
            </a:r>
            <a:r>
              <a:rPr lang="da-DK" sz="1200" b="1" dirty="0"/>
              <a:t>WRC</a:t>
            </a:r>
            <a:endParaRPr lang="en-GB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125094" y="6176337"/>
            <a:ext cx="90943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/>
              <a:t>WRC</a:t>
            </a:r>
            <a:endParaRPr lang="en-GB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95536" y="3501008"/>
            <a:ext cx="2736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/>
              <a:t>ITU-R Study Groups</a:t>
            </a:r>
          </a:p>
          <a:p>
            <a:pPr>
              <a:spcBef>
                <a:spcPts val="600"/>
              </a:spcBef>
            </a:pPr>
            <a:r>
              <a:rPr lang="da-DK" sz="1200" dirty="0" smtClean="0"/>
              <a:t>SG1      Spectrum management </a:t>
            </a:r>
          </a:p>
          <a:p>
            <a:pPr>
              <a:spcBef>
                <a:spcPts val="600"/>
              </a:spcBef>
            </a:pPr>
            <a:r>
              <a:rPr lang="da-DK" sz="1200" dirty="0" smtClean="0"/>
              <a:t>SG3      Radiowave propagation</a:t>
            </a:r>
          </a:p>
          <a:p>
            <a:pPr>
              <a:spcBef>
                <a:spcPts val="600"/>
              </a:spcBef>
            </a:pPr>
            <a:r>
              <a:rPr lang="da-DK" sz="1200" dirty="0" smtClean="0"/>
              <a:t>SG4      Satellite Services</a:t>
            </a:r>
          </a:p>
          <a:p>
            <a:pPr>
              <a:spcBef>
                <a:spcPts val="600"/>
              </a:spcBef>
            </a:pPr>
            <a:r>
              <a:rPr lang="da-DK" sz="1200" dirty="0" smtClean="0"/>
              <a:t>SG5      Terrestrial Services </a:t>
            </a:r>
          </a:p>
          <a:p>
            <a:pPr>
              <a:spcBef>
                <a:spcPts val="600"/>
              </a:spcBef>
            </a:pPr>
            <a:r>
              <a:rPr lang="da-DK" sz="1200" dirty="0" smtClean="0"/>
              <a:t>SG6       Broadcasting Services </a:t>
            </a:r>
          </a:p>
          <a:p>
            <a:pPr>
              <a:spcBef>
                <a:spcPts val="600"/>
              </a:spcBef>
            </a:pPr>
            <a:r>
              <a:rPr lang="da-DK" sz="1200" dirty="0" smtClean="0"/>
              <a:t>SG7       Science Services </a:t>
            </a:r>
          </a:p>
          <a:p>
            <a:endParaRPr lang="da-DK" sz="1200" dirty="0"/>
          </a:p>
          <a:p>
            <a:endParaRPr lang="en-GB" sz="12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5400000" flipV="1">
            <a:off x="3245175" y="3921425"/>
            <a:ext cx="504056" cy="421403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spcBef>
                <a:spcPct val="50000"/>
              </a:spcBef>
            </a:pPr>
            <a:endParaRPr lang="ko-KR" altLang="en-US">
              <a:solidFill>
                <a:srgbClr val="00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46" idx="2"/>
            <a:endCxn id="48" idx="0"/>
          </p:cNvCxnSpPr>
          <p:nvPr/>
        </p:nvCxnSpPr>
        <p:spPr bwMode="auto">
          <a:xfrm flipH="1">
            <a:off x="1799693" y="2699395"/>
            <a:ext cx="1124881" cy="72960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49" idx="2"/>
            <a:endCxn id="50" idx="0"/>
          </p:cNvCxnSpPr>
          <p:nvPr/>
        </p:nvCxnSpPr>
        <p:spPr bwMode="auto">
          <a:xfrm>
            <a:off x="4572000" y="3623701"/>
            <a:ext cx="0" cy="2662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4572000" y="4314911"/>
            <a:ext cx="0" cy="2662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4572000" y="5860851"/>
            <a:ext cx="0" cy="2662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4591050" y="5085486"/>
            <a:ext cx="0" cy="2662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46" idx="2"/>
          </p:cNvCxnSpPr>
          <p:nvPr/>
        </p:nvCxnSpPr>
        <p:spPr bwMode="auto">
          <a:xfrm>
            <a:off x="2924574" y="2699395"/>
            <a:ext cx="1667245" cy="42220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>
            <a:endCxn id="56" idx="1"/>
          </p:cNvCxnSpPr>
          <p:nvPr/>
        </p:nvCxnSpPr>
        <p:spPr bwMode="auto">
          <a:xfrm flipV="1">
            <a:off x="1738528" y="5574432"/>
            <a:ext cx="2227675" cy="3028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H="1" flipV="1">
            <a:off x="1738528" y="5373216"/>
            <a:ext cx="1" cy="5109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Box 87"/>
          <p:cNvSpPr txBox="1"/>
          <p:nvPr/>
        </p:nvSpPr>
        <p:spPr>
          <a:xfrm rot="19549900">
            <a:off x="1577600" y="2867296"/>
            <a:ext cx="1152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/>
              <a:t>Res. ITU-R 4-7</a:t>
            </a:r>
            <a:endParaRPr lang="en-GB" sz="1000" b="1" dirty="0"/>
          </a:p>
        </p:txBody>
      </p:sp>
      <p:sp>
        <p:nvSpPr>
          <p:cNvPr id="89" name="Rectangle 88"/>
          <p:cNvSpPr/>
          <p:nvPr/>
        </p:nvSpPr>
        <p:spPr>
          <a:xfrm rot="735821">
            <a:off x="3650045" y="2790436"/>
            <a:ext cx="10518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b="1" dirty="0"/>
              <a:t>Res. ITU-R </a:t>
            </a:r>
            <a:r>
              <a:rPr lang="da-DK" sz="1000" b="1" dirty="0" smtClean="0"/>
              <a:t>2-7</a:t>
            </a:r>
            <a:endParaRPr lang="en-GB" sz="1000" b="1" dirty="0"/>
          </a:p>
        </p:txBody>
      </p:sp>
      <p:sp>
        <p:nvSpPr>
          <p:cNvPr id="90" name="TextBox 89"/>
          <p:cNvSpPr txBox="1"/>
          <p:nvPr/>
        </p:nvSpPr>
        <p:spPr>
          <a:xfrm rot="856597">
            <a:off x="3002575" y="2887623"/>
            <a:ext cx="1133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b="1" dirty="0" smtClean="0"/>
              <a:t>WRC Agenda </a:t>
            </a:r>
            <a:endParaRPr lang="en-GB" sz="1100" b="1" dirty="0"/>
          </a:p>
        </p:txBody>
      </p:sp>
      <p:cxnSp>
        <p:nvCxnSpPr>
          <p:cNvPr id="98" name="Straight Arrow Connector 97"/>
          <p:cNvCxnSpPr>
            <a:stCxn id="13" idx="2"/>
            <a:endCxn id="50" idx="1"/>
          </p:cNvCxnSpPr>
          <p:nvPr/>
        </p:nvCxnSpPr>
        <p:spPr bwMode="auto">
          <a:xfrm flipV="1">
            <a:off x="3707905" y="4127511"/>
            <a:ext cx="288031" cy="461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Elbow Connector 99"/>
          <p:cNvCxnSpPr>
            <a:stCxn id="49" idx="1"/>
            <a:endCxn id="12" idx="0"/>
          </p:cNvCxnSpPr>
          <p:nvPr/>
        </p:nvCxnSpPr>
        <p:spPr bwMode="auto">
          <a:xfrm rot="10800000" flipV="1">
            <a:off x="3707906" y="3382335"/>
            <a:ext cx="288031" cy="154678"/>
          </a:xfrm>
          <a:prstGeom prst="bentConnector3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Box 100"/>
          <p:cNvSpPr txBox="1"/>
          <p:nvPr/>
        </p:nvSpPr>
        <p:spPr>
          <a:xfrm>
            <a:off x="467544" y="5949280"/>
            <a:ext cx="316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Contribution from membership </a:t>
            </a:r>
            <a:endParaRPr lang="en-GB" sz="1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95536" y="6381328"/>
            <a:ext cx="3024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Proposals from Member States </a:t>
            </a:r>
            <a:endParaRPr lang="en-GB" sz="1400" b="1" dirty="0"/>
          </a:p>
        </p:txBody>
      </p:sp>
      <p:cxnSp>
        <p:nvCxnSpPr>
          <p:cNvPr id="104" name="Straight Arrow Connector 103"/>
          <p:cNvCxnSpPr>
            <a:endCxn id="61" idx="1"/>
          </p:cNvCxnSpPr>
          <p:nvPr/>
        </p:nvCxnSpPr>
        <p:spPr bwMode="auto">
          <a:xfrm flipV="1">
            <a:off x="3203848" y="6327387"/>
            <a:ext cx="792088" cy="2249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83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ChangeArrowheads="1"/>
          </p:cNvSpPr>
          <p:nvPr/>
        </p:nvSpPr>
        <p:spPr bwMode="auto">
          <a:xfrm>
            <a:off x="76994" y="404664"/>
            <a:ext cx="6732588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GB" sz="3600" dirty="0">
                <a:solidFill>
                  <a:schemeClr val="bg1"/>
                </a:solidFill>
                <a:latin typeface="Arial" pitchFamily="34" charset="0"/>
              </a:rPr>
              <a:t>Main Steps towards </a:t>
            </a: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</a:rPr>
              <a:t>WRC-19</a:t>
            </a:r>
            <a:endParaRPr lang="en-US" sz="3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99171" name="Text Box 3"/>
          <p:cNvSpPr txBox="1">
            <a:spLocks noChangeArrowheads="1"/>
          </p:cNvSpPr>
          <p:nvPr/>
        </p:nvSpPr>
        <p:spPr bwMode="auto">
          <a:xfrm>
            <a:off x="416305" y="1314821"/>
            <a:ext cx="8305800" cy="6413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0" algn="ctr"/>
                <a:tab pos="8080375" algn="r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en-US" u="sng" dirty="0" smtClean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WRC-15</a:t>
            </a:r>
            <a:r>
              <a:rPr lang="en-GB" sz="3600" b="0" dirty="0" smtClean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:</a:t>
            </a:r>
            <a:r>
              <a:rPr lang="en-GB" sz="3600" b="0" dirty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	   </a:t>
            </a:r>
            <a:r>
              <a:rPr lang="en-US" sz="3200" b="0" dirty="0" smtClean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WRC-19 </a:t>
            </a:r>
            <a:r>
              <a:rPr lang="en-US" sz="3200" b="0" dirty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Agenda - </a:t>
            </a:r>
            <a:r>
              <a:rPr lang="en-US" sz="2000" dirty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Resolution</a:t>
            </a:r>
            <a:r>
              <a:rPr lang="en-GB" sz="2000" dirty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809</a:t>
            </a:r>
            <a:r>
              <a:rPr lang="en-US" sz="1200" dirty="0" smtClean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en-US" sz="1200" dirty="0" smtClean="0">
                <a:solidFill>
                  <a:srgbClr val="0033CC"/>
                </a:solidFill>
                <a:latin typeface="Arial" pitchFamily="34" charset="0"/>
                <a:cs typeface="Times New Roman" pitchFamily="18" charset="0"/>
              </a:rPr>
              <a:t>WRC-15)</a:t>
            </a:r>
            <a:endParaRPr lang="en-GB" sz="2000" dirty="0">
              <a:solidFill>
                <a:srgbClr val="0033CC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99172" name="Text Box 4"/>
          <p:cNvSpPr txBox="1">
            <a:spLocks noChangeArrowheads="1"/>
          </p:cNvSpPr>
          <p:nvPr/>
        </p:nvSpPr>
        <p:spPr bwMode="auto">
          <a:xfrm>
            <a:off x="209930" y="5589240"/>
            <a:ext cx="8718550" cy="954107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en-GB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 meetings of regional groups</a:t>
            </a:r>
          </a:p>
          <a:p>
            <a:pPr algn="ctr" eaLnBrk="1" hangingPunct="1">
              <a:buClrTx/>
              <a:buFontTx/>
              <a:buNone/>
            </a:pPr>
            <a:r>
              <a:rPr lang="en-GB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Member </a:t>
            </a:r>
            <a:r>
              <a:rPr lang="en-GB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States </a:t>
            </a:r>
            <a:r>
              <a:rPr lang="en-GB" sz="2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proposals to </a:t>
            </a:r>
            <a:r>
              <a:rPr lang="en-GB" sz="2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WRC-19</a:t>
            </a:r>
            <a:endParaRPr lang="en-US" sz="28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9173" name="Text Box 5"/>
          <p:cNvSpPr txBox="1">
            <a:spLocks noChangeArrowheads="1"/>
          </p:cNvSpPr>
          <p:nvPr/>
        </p:nvSpPr>
        <p:spPr bwMode="auto">
          <a:xfrm>
            <a:off x="263384" y="4375208"/>
            <a:ext cx="8686800" cy="79375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530225"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98713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FontTx/>
              <a:buNone/>
            </a:pP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2</a:t>
            </a:r>
            <a:r>
              <a:rPr lang="en-US" sz="2800" b="0" baseline="30000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nd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 Session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 Conference Preparatory Meeting 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CPM19-2</a:t>
            </a:r>
            <a:b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GB" sz="1800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[</a:t>
            </a:r>
            <a:r>
              <a:rPr lang="en-GB" sz="1800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Dates </a:t>
            </a:r>
            <a:r>
              <a:rPr lang="en-GB" sz="1800" dirty="0" err="1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t.b.d</a:t>
            </a:r>
            <a:r>
              <a:rPr lang="en-GB" sz="1800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. for the final CPM Report to be available six months prior to WRC-19]</a:t>
            </a:r>
            <a:endParaRPr lang="en-US" sz="1800" b="0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99175" name="AutoShape 7"/>
          <p:cNvSpPr>
            <a:spLocks noChangeArrowheads="1"/>
          </p:cNvSpPr>
          <p:nvPr/>
        </p:nvSpPr>
        <p:spPr bwMode="auto">
          <a:xfrm>
            <a:off x="3443288" y="1946409"/>
            <a:ext cx="2209800" cy="38735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176" name="Text Box 8"/>
          <p:cNvSpPr txBox="1">
            <a:spLocks noChangeArrowheads="1"/>
          </p:cNvSpPr>
          <p:nvPr/>
        </p:nvSpPr>
        <p:spPr bwMode="auto">
          <a:xfrm>
            <a:off x="196850" y="3443282"/>
            <a:ext cx="8947150" cy="523220"/>
          </a:xfrm>
          <a:prstGeom prst="rect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198563"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defTabSz="1198563"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defTabSz="1198563"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defTabSz="1198563"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defTabSz="1198563"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1198563" eaLnBrk="0" fontAlgn="base" hangingPunct="0">
              <a:spcBef>
                <a:spcPct val="0"/>
              </a:spcBef>
              <a:spcAft>
                <a:spcPct val="0"/>
              </a:spcAft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1198563" eaLnBrk="0" fontAlgn="base" hangingPunct="0">
              <a:spcBef>
                <a:spcPct val="0"/>
              </a:spcBef>
              <a:spcAft>
                <a:spcPct val="0"/>
              </a:spcAft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1198563" eaLnBrk="0" fontAlgn="base" hangingPunct="0">
              <a:spcBef>
                <a:spcPct val="0"/>
              </a:spcBef>
              <a:spcAft>
                <a:spcPct val="0"/>
              </a:spcAft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1198563" eaLnBrk="0" fontAlgn="base" hangingPunct="0">
              <a:spcBef>
                <a:spcPct val="0"/>
              </a:spcBef>
              <a:spcAft>
                <a:spcPct val="0"/>
              </a:spcAft>
              <a:tabLst>
                <a:tab pos="3941763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en-US" sz="2800" b="0" u="sng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Council (May 2016)</a:t>
            </a:r>
            <a:r>
              <a:rPr lang="en-GB" sz="2800" b="0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: Finalise WRC-19 Agenda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799178" name="Text Box 10"/>
          <p:cNvSpPr txBox="1">
            <a:spLocks noChangeArrowheads="1"/>
          </p:cNvSpPr>
          <p:nvPr/>
        </p:nvSpPr>
        <p:spPr bwMode="auto">
          <a:xfrm>
            <a:off x="225805" y="2333759"/>
            <a:ext cx="8686800" cy="707886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530225"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11638" algn="dec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FontTx/>
              <a:buNone/>
            </a:pPr>
            <a:r>
              <a:rPr lang="en-US" sz="2000" b="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1</a:t>
            </a:r>
            <a:r>
              <a:rPr lang="en-US" sz="2000" b="0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st</a:t>
            </a:r>
            <a:r>
              <a:rPr lang="en-US" sz="2000" b="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Session Conference Preparatory Meeting </a:t>
            </a:r>
            <a:r>
              <a:rPr lang="en-US" sz="2000" b="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CPM19-1</a:t>
            </a:r>
            <a:r>
              <a:rPr lang="en-US" sz="2000" b="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:</a:t>
            </a:r>
            <a:br>
              <a:rPr lang="en-US" sz="2000" b="0" dirty="0">
                <a:solidFill>
                  <a:srgbClr val="0000FF"/>
                </a:solidFill>
                <a:latin typeface="+mn-lt"/>
                <a:cs typeface="Times New Roman" pitchFamily="18" charset="0"/>
              </a:rPr>
            </a:br>
            <a:r>
              <a:rPr lang="en-US" sz="2000" b="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30 Nov. </a:t>
            </a:r>
            <a:r>
              <a:rPr lang="en-US" sz="2000" b="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– </a:t>
            </a:r>
            <a:r>
              <a:rPr lang="en-US" sz="2000" b="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1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Dec</a:t>
            </a:r>
            <a:r>
              <a:rPr lang="en-US" sz="2000" b="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 2015;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Results</a:t>
            </a:r>
            <a:r>
              <a:rPr lang="en-GB" sz="2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@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CA/226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of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23</a:t>
            </a:r>
            <a:r>
              <a:rPr lang="en-GB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.12.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15</a:t>
            </a:r>
            <a:endParaRPr lang="en-US" sz="2000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99180" name="AutoShape 12"/>
          <p:cNvSpPr>
            <a:spLocks noChangeArrowheads="1"/>
          </p:cNvSpPr>
          <p:nvPr/>
        </p:nvSpPr>
        <p:spPr bwMode="auto">
          <a:xfrm>
            <a:off x="3419475" y="3041645"/>
            <a:ext cx="2209800" cy="401637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181" name="AutoShape 13"/>
          <p:cNvSpPr>
            <a:spLocks noChangeArrowheads="1"/>
          </p:cNvSpPr>
          <p:nvPr/>
        </p:nvSpPr>
        <p:spPr bwMode="auto">
          <a:xfrm>
            <a:off x="3419475" y="5187603"/>
            <a:ext cx="2209800" cy="401637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182" name="AutoShape 14"/>
          <p:cNvSpPr>
            <a:spLocks noChangeArrowheads="1"/>
          </p:cNvSpPr>
          <p:nvPr/>
        </p:nvSpPr>
        <p:spPr bwMode="auto">
          <a:xfrm>
            <a:off x="3443288" y="3966502"/>
            <a:ext cx="2209800" cy="401637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Conference Preparatory Group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92896"/>
            <a:ext cx="7543800" cy="3810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a-DK" dirty="0" smtClean="0"/>
              <a:t>CPG role within CEPT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a-DK" dirty="0" smtClean="0"/>
              <a:t>Charmanship of CPG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a-DK" dirty="0" smtClean="0"/>
              <a:t>CEPT partners in another regions (</a:t>
            </a:r>
            <a:r>
              <a:rPr lang="da-DK" dirty="0" smtClean="0">
                <a:hlinkClick r:id="rId2"/>
              </a:rPr>
              <a:t>APT</a:t>
            </a:r>
            <a:r>
              <a:rPr lang="da-DK" dirty="0" smtClean="0"/>
              <a:t>, </a:t>
            </a:r>
            <a:r>
              <a:rPr lang="da-DK" dirty="0" smtClean="0">
                <a:hlinkClick r:id="rId3"/>
              </a:rPr>
              <a:t>ASMG</a:t>
            </a:r>
            <a:r>
              <a:rPr lang="da-DK" dirty="0" smtClean="0"/>
              <a:t>, </a:t>
            </a:r>
            <a:r>
              <a:rPr lang="da-DK" dirty="0" smtClean="0">
                <a:hlinkClick r:id="rId4"/>
              </a:rPr>
              <a:t>CITEL</a:t>
            </a:r>
            <a:r>
              <a:rPr lang="da-DK" dirty="0" smtClean="0"/>
              <a:t>, </a:t>
            </a:r>
            <a:r>
              <a:rPr lang="da-DK" dirty="0" smtClean="0">
                <a:hlinkClick r:id="rId5"/>
              </a:rPr>
              <a:t>ATU</a:t>
            </a:r>
            <a:r>
              <a:rPr lang="da-DK" dirty="0" smtClean="0"/>
              <a:t>, </a:t>
            </a:r>
            <a:r>
              <a:rPr lang="da-DK" dirty="0" smtClean="0">
                <a:hlinkClick r:id="rId6"/>
              </a:rPr>
              <a:t>RCC</a:t>
            </a:r>
            <a:r>
              <a:rPr lang="da-DK" dirty="0" smtClean="0"/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GB" dirty="0" smtClean="0"/>
              <a:t>ECO acting as a permanent </a:t>
            </a:r>
            <a:r>
              <a:rPr lang="en-GB" dirty="0"/>
              <a:t>point of contact between </a:t>
            </a:r>
            <a:r>
              <a:rPr lang="en-GB" dirty="0" smtClean="0"/>
              <a:t>ECC/CPG </a:t>
            </a:r>
            <a:r>
              <a:rPr lang="en-GB" dirty="0"/>
              <a:t>and other regional </a:t>
            </a:r>
            <a:r>
              <a:rPr lang="en-GB" dirty="0" smtClean="0"/>
              <a:t>organisations</a:t>
            </a:r>
            <a:r>
              <a:rPr lang="en-GB" dirty="0"/>
              <a:t> </a:t>
            </a:r>
            <a:endParaRPr lang="da-DK" dirty="0" smtClean="0"/>
          </a:p>
          <a:p>
            <a:pPr>
              <a:buClr>
                <a:srgbClr val="C00000"/>
              </a:buClr>
            </a:pPr>
            <a:endParaRPr lang="da-DK" dirty="0" smtClean="0"/>
          </a:p>
          <a:p>
            <a:pPr>
              <a:buClr>
                <a:srgbClr val="C00000"/>
              </a:buClr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CPG main role and deliverables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2204864"/>
            <a:ext cx="8352928" cy="43165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z="2000" dirty="0" smtClean="0"/>
          </a:p>
          <a:p>
            <a:pPr eaLnBrk="1" hangingPunct="1">
              <a:buClr>
                <a:srgbClr val="FF0000"/>
              </a:buClr>
            </a:pPr>
            <a:r>
              <a:rPr lang="en-US" sz="2000" dirty="0" smtClean="0"/>
              <a:t>Prepares European positions for ITU World </a:t>
            </a:r>
            <a:r>
              <a:rPr lang="en-US" sz="2000" dirty="0" err="1" smtClean="0"/>
              <a:t>Radiocommunication</a:t>
            </a:r>
            <a:r>
              <a:rPr lang="en-US" sz="2000" dirty="0" smtClean="0"/>
              <a:t> Conferences (WRCs) and </a:t>
            </a:r>
            <a:r>
              <a:rPr lang="en-US" sz="2000" dirty="0" err="1" smtClean="0"/>
              <a:t>Radiocommunication</a:t>
            </a:r>
            <a:r>
              <a:rPr lang="en-US" sz="2000" dirty="0" smtClean="0"/>
              <a:t> Assemblies (RAs)</a:t>
            </a:r>
          </a:p>
          <a:p>
            <a:pPr eaLnBrk="1" hangingPunct="1">
              <a:buClr>
                <a:srgbClr val="FF0000"/>
              </a:buClr>
            </a:pPr>
            <a:r>
              <a:rPr lang="en-US" sz="2000" dirty="0" smtClean="0"/>
              <a:t>Develops common positions in respect of ITU-R meetings, in particular for the Conference Preparatory Meeting (CPM) (to prepare WRCs)</a:t>
            </a:r>
          </a:p>
          <a:p>
            <a:pPr eaLnBrk="1" hangingPunct="1">
              <a:buClr>
                <a:srgbClr val="FF0000"/>
              </a:buClr>
            </a:pPr>
            <a:r>
              <a:rPr lang="en-US" sz="2000" dirty="0" smtClean="0"/>
              <a:t>Develop and agree European Common Proposals (ECPs) for the work of WRCs and RAs</a:t>
            </a:r>
          </a:p>
          <a:p>
            <a:pPr eaLnBrk="1" hangingPunct="1">
              <a:buClr>
                <a:srgbClr val="FF0000"/>
              </a:buClr>
            </a:pPr>
            <a:r>
              <a:rPr lang="en-US" sz="2000" dirty="0" smtClean="0"/>
              <a:t>Prepare and approve Briefs (position documents) to present the European positions at WRCs and RAs</a:t>
            </a:r>
          </a:p>
        </p:txBody>
      </p:sp>
      <p:pic>
        <p:nvPicPr>
          <p:cNvPr id="5" name="Picture 7" descr="EC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3" y="5838359"/>
            <a:ext cx="13636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0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2348880"/>
            <a:ext cx="8229600" cy="4276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97100" indent="0" algn="ctr" eaLnBrk="1" hangingPunct="1">
              <a:buClr>
                <a:srgbClr val="FF0000"/>
              </a:buClr>
              <a:buNone/>
            </a:pPr>
            <a:r>
              <a:rPr lang="da-DK" sz="2800" dirty="0" smtClean="0"/>
              <a:t>CPG19 will held its first meeting in Bonn, Germany (12 – 14 April 2016) in order to:</a:t>
            </a:r>
          </a:p>
          <a:p>
            <a:pPr marL="197100" indent="0" algn="ctr" eaLnBrk="1" hangingPunct="1">
              <a:buClr>
                <a:srgbClr val="FF0000"/>
              </a:buClr>
              <a:buNone/>
            </a:pPr>
            <a:endParaRPr lang="da-DK" sz="1400" dirty="0" smtClean="0"/>
          </a:p>
          <a:p>
            <a:pPr marL="540000" eaLnBrk="1" hangingPunct="1">
              <a:buClr>
                <a:srgbClr val="FF0000"/>
              </a:buClr>
            </a:pPr>
            <a:r>
              <a:rPr lang="da-DK" sz="2400" dirty="0" smtClean="0"/>
              <a:t>appoint CPG vice-chairman, PTs chairman  and CEPT Coordinators </a:t>
            </a:r>
          </a:p>
          <a:p>
            <a:pPr marL="540000" eaLnBrk="1" hangingPunct="1">
              <a:buClr>
                <a:srgbClr val="FF0000"/>
              </a:buClr>
            </a:pPr>
            <a:r>
              <a:rPr lang="da-DK" sz="2400" dirty="0"/>
              <a:t>d</a:t>
            </a:r>
            <a:r>
              <a:rPr lang="da-DK" sz="2400" dirty="0" smtClean="0"/>
              <a:t>efine PTs responsible </a:t>
            </a:r>
            <a:r>
              <a:rPr lang="da-DK" sz="2400" dirty="0"/>
              <a:t>for various WRC-2019 Agenda </a:t>
            </a:r>
            <a:r>
              <a:rPr lang="da-DK" sz="2400" dirty="0" smtClean="0"/>
              <a:t>Items</a:t>
            </a:r>
          </a:p>
          <a:p>
            <a:pPr marL="540000" eaLnBrk="1" hangingPunct="1">
              <a:buClr>
                <a:srgbClr val="FF0000"/>
              </a:buClr>
            </a:pPr>
            <a:r>
              <a:rPr lang="da-DK" sz="2400" dirty="0"/>
              <a:t>further information </a:t>
            </a:r>
            <a:r>
              <a:rPr lang="da-DK" sz="2400" dirty="0" smtClean="0"/>
              <a:t>will be made available: </a:t>
            </a:r>
            <a:r>
              <a:rPr lang="da-DK" sz="2400" dirty="0">
                <a:hlinkClick r:id="rId2"/>
              </a:rPr>
              <a:t>http://</a:t>
            </a:r>
            <a:r>
              <a:rPr lang="da-DK" sz="2400" dirty="0" smtClean="0">
                <a:hlinkClick r:id="rId2"/>
              </a:rPr>
              <a:t>cept.org/ecc/groups/ecc/cpg</a:t>
            </a:r>
            <a:r>
              <a:rPr lang="da-DK" sz="2400" dirty="0" smtClean="0"/>
              <a:t>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328" y="1340768"/>
            <a:ext cx="7543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da-DK" sz="2800" dirty="0" smtClean="0"/>
              <a:t>CPG19 structure and organisation </a:t>
            </a:r>
            <a:endParaRPr lang="en-US" sz="2000" dirty="0" smtClean="0"/>
          </a:p>
        </p:txBody>
      </p:sp>
      <p:pic>
        <p:nvPicPr>
          <p:cNvPr id="6" name="Picture 4" descr="EC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5517232"/>
            <a:ext cx="13636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a-DK" dirty="0"/>
              <a:t>ECO support to </a:t>
            </a:r>
            <a:r>
              <a:rPr lang="da-DK" dirty="0" smtClean="0"/>
              <a:t>CEPT during </a:t>
            </a:r>
            <a:r>
              <a:rPr lang="da-DK" dirty="0"/>
              <a:t>the WRC-15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2636913"/>
            <a:ext cx="8229600" cy="36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68000">
              <a:spcBef>
                <a:spcPts val="1200"/>
              </a:spcBef>
              <a:buClr>
                <a:srgbClr val="FF0000"/>
              </a:buClr>
            </a:pPr>
            <a:r>
              <a:rPr lang="en-GB" dirty="0" smtClean="0"/>
              <a:t>Weekly reports from WRC-15 at Conference Preparatory Group page: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www.cept.org/ecc/groups/ecc/cpg</a:t>
            </a:r>
            <a:r>
              <a:rPr lang="en-GB" dirty="0" smtClean="0"/>
              <a:t> </a:t>
            </a:r>
          </a:p>
          <a:p>
            <a:pPr marL="468000">
              <a:spcBef>
                <a:spcPts val="1200"/>
              </a:spcBef>
              <a:buClr>
                <a:srgbClr val="FF0000"/>
              </a:buClr>
            </a:pPr>
            <a:r>
              <a:rPr lang="da-DK" dirty="0"/>
              <a:t>D</a:t>
            </a:r>
            <a:r>
              <a:rPr lang="da-DK" dirty="0" smtClean="0"/>
              <a:t>etailed information on the most important for CEPT issues</a:t>
            </a:r>
            <a:endParaRPr lang="en-GB" dirty="0" smtClean="0"/>
          </a:p>
          <a:p>
            <a:pPr marL="468000">
              <a:spcBef>
                <a:spcPts val="1200"/>
              </a:spcBef>
              <a:buClr>
                <a:srgbClr val="FF0000"/>
              </a:buClr>
            </a:pPr>
            <a:r>
              <a:rPr lang="da-DK" dirty="0" smtClean="0"/>
              <a:t>CEPT sms/messaging/chat system for WRC-15 coordination process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744</Words>
  <Application>Microsoft Office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Blank Presentation</vt:lpstr>
      <vt:lpstr>Custom Design</vt:lpstr>
      <vt:lpstr>Role of World Radiocommunications Conference and  European preparations for WRC </vt:lpstr>
      <vt:lpstr>Scope</vt:lpstr>
      <vt:lpstr>World Radiocommunication Conferences (WRC)</vt:lpstr>
      <vt:lpstr>WRC-19</vt:lpstr>
      <vt:lpstr>PowerPoint Presentation</vt:lpstr>
      <vt:lpstr>Conference Preparatory Group </vt:lpstr>
      <vt:lpstr>CPG main role and deliverables </vt:lpstr>
      <vt:lpstr>CPG19 structure and organisation </vt:lpstr>
      <vt:lpstr>ECO support to CEPT during the WRC-15</vt:lpstr>
      <vt:lpstr>Chapters of the draft CPM Report to WRC-19</vt:lpstr>
      <vt:lpstr>WRC-19 Agenda from CEPT prospective </vt:lpstr>
      <vt:lpstr>WRC-19 Agenda from CEPT prospective </vt:lpstr>
      <vt:lpstr>EU related activities (RSPG)</vt:lpstr>
      <vt:lpstr>Useful links</vt:lpstr>
      <vt:lpstr>PowerPoint Presentation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L</dc:creator>
  <cp:lastModifiedBy>Stella Lyubchenko</cp:lastModifiedBy>
  <cp:revision>207</cp:revision>
  <cp:lastPrinted>2016-03-22T09:41:09Z</cp:lastPrinted>
  <dcterms:created xsi:type="dcterms:W3CDTF">2011-05-10T00:01:45Z</dcterms:created>
  <dcterms:modified xsi:type="dcterms:W3CDTF">2016-04-04T13:39:52Z</dcterms:modified>
</cp:coreProperties>
</file>